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2E5DA-6E8B-43CC-AB37-4161A4F15BE4}" type="datetimeFigureOut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5297-4236-4EB5-A714-97960536C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aw2.umkc.edu/faculty/projects/ftrials/Simpson/simpson.htm" TargetMode="Externa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98j9X4_OrI" TargetMode="External"/><Relationship Id="rId2" Type="http://schemas.openxmlformats.org/officeDocument/2006/relationships/hyperlink" Target="http://abcnews.go.com/Archives/video/feb-1997-oj-simpson-civil-trial-verdict-960276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433n5zAxAU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Two Types of Legal Systems:  Criminal Law &amp; Civil Law</a:t>
            </a:r>
            <a:endParaRPr lang="en-US" dirty="0"/>
          </a:p>
        </p:txBody>
      </p:sp>
      <p:pic>
        <p:nvPicPr>
          <p:cNvPr id="1028" name="Picture 4" descr="C:\Documents and Settings\mrriley\Local Settings\Temporary Internet Files\Content.IE5\HTARZGED\MCj028611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581400"/>
            <a:ext cx="2315515" cy="2438400"/>
          </a:xfrm>
          <a:prstGeom prst="rect">
            <a:avLst/>
          </a:prstGeom>
          <a:noFill/>
        </p:spPr>
      </p:pic>
      <p:pic>
        <p:nvPicPr>
          <p:cNvPr id="1029" name="Picture 5" descr="C:\Documents and Settings\mrriley\Local Settings\Temporary Internet Files\Content.IE5\PZS33T8E\MPj0441262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733800"/>
            <a:ext cx="1512481" cy="1953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Civil Laws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8037"/>
            <a:ext cx="4038600" cy="4525963"/>
          </a:xfrm>
        </p:spPr>
        <p:txBody>
          <a:bodyPr/>
          <a:lstStyle/>
          <a:p>
            <a:r>
              <a:rPr lang="en-US" dirty="0" smtClean="0"/>
              <a:t>Civil laws also regulate the following:</a:t>
            </a:r>
          </a:p>
          <a:p>
            <a:r>
              <a:rPr lang="en-US" dirty="0" smtClean="0"/>
              <a:t>1.  </a:t>
            </a:r>
            <a:r>
              <a:rPr lang="en-US" b="1" u="sng" dirty="0" smtClean="0">
                <a:solidFill>
                  <a:srgbClr val="FFFF00"/>
                </a:solidFill>
              </a:rPr>
              <a:t>marriage</a:t>
            </a:r>
            <a:r>
              <a:rPr lang="en-US" dirty="0" smtClean="0"/>
              <a:t> or </a:t>
            </a:r>
            <a:r>
              <a:rPr lang="en-US" b="1" u="sng" dirty="0" smtClean="0">
                <a:solidFill>
                  <a:srgbClr val="FFFF00"/>
                </a:solidFill>
              </a:rPr>
              <a:t>divorce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2.  </a:t>
            </a:r>
            <a:r>
              <a:rPr lang="en-US" b="1" u="sng" dirty="0" smtClean="0">
                <a:solidFill>
                  <a:srgbClr val="FFFF00"/>
                </a:solidFill>
              </a:rPr>
              <a:t>contracts</a:t>
            </a:r>
            <a:r>
              <a:rPr lang="en-US" dirty="0" smtClean="0"/>
              <a:t> between two or more parties</a:t>
            </a:r>
          </a:p>
          <a:p>
            <a:r>
              <a:rPr lang="en-US" dirty="0" smtClean="0"/>
              <a:t>3.  protecting against </a:t>
            </a:r>
            <a:r>
              <a:rPr lang="en-US" b="1" u="sng" dirty="0" smtClean="0">
                <a:solidFill>
                  <a:srgbClr val="FFFF00"/>
                </a:solidFill>
              </a:rPr>
              <a:t>negligence</a:t>
            </a:r>
            <a:r>
              <a:rPr lang="en-US" dirty="0" smtClean="0"/>
              <a:t> (irresponsible behavior)</a:t>
            </a:r>
            <a:endParaRPr lang="en-US" dirty="0"/>
          </a:p>
        </p:txBody>
      </p:sp>
      <p:pic>
        <p:nvPicPr>
          <p:cNvPr id="7170" name="Picture 2" descr="http://cebca.files.wordpress.com/2013/02/prenup_153168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000125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kaw.stb.s-msn.com/i/52/7B20645F8669958AB690168148F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659" y="2057473"/>
            <a:ext cx="2572184" cy="17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atic3.businessinsider.com/image/5008613a69bedd8b28000000/no-1-pick-andrew-luck-finally-signed-a-22-million-dollar-contract-with-the-indianapolis-col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97036"/>
            <a:ext cx="2794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3559103" y="2732770"/>
            <a:ext cx="1542616" cy="11437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9600" y="4514488"/>
            <a:ext cx="0" cy="819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http://www.firstcoastnews.com/images/640/360/2/assetpool/images/111004115541_100411_murr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32114"/>
            <a:ext cx="2847975" cy="160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4400" y="613737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Andrew Luck signing his NFL contract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007" y="61341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Murray in the wrongful death case of Michael Jackson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30607" y="1447800"/>
            <a:ext cx="1607993" cy="457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 Between Criminal and Civil Court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u="sng" dirty="0" smtClean="0"/>
              <a:t>Criminal Case</a:t>
            </a:r>
            <a:r>
              <a:rPr lang="en-US" dirty="0" smtClean="0"/>
              <a:t>:</a:t>
            </a:r>
          </a:p>
          <a:p>
            <a:r>
              <a:rPr lang="en-US" dirty="0" smtClean="0"/>
              <a:t>1.  think </a:t>
            </a:r>
            <a:r>
              <a:rPr lang="en-US" b="1" u="sng" dirty="0" smtClean="0">
                <a:solidFill>
                  <a:srgbClr val="FFFF00"/>
                </a:solidFill>
              </a:rPr>
              <a:t>government</a:t>
            </a:r>
            <a:r>
              <a:rPr lang="en-US" dirty="0" smtClean="0"/>
              <a:t> vs. </a:t>
            </a:r>
            <a:r>
              <a:rPr lang="en-US" b="1" u="sng" dirty="0" smtClean="0">
                <a:solidFill>
                  <a:srgbClr val="FFFF00"/>
                </a:solidFill>
              </a:rPr>
              <a:t>defendant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2.  defendant is </a:t>
            </a:r>
            <a:r>
              <a:rPr lang="en-US" b="1" u="sng" dirty="0" smtClean="0">
                <a:solidFill>
                  <a:srgbClr val="FFFF00"/>
                </a:solidFill>
              </a:rPr>
              <a:t>innocent</a:t>
            </a:r>
            <a:r>
              <a:rPr lang="en-US" dirty="0" smtClean="0"/>
              <a:t> until proven </a:t>
            </a:r>
            <a:r>
              <a:rPr lang="en-US" b="1" u="sng" dirty="0" smtClean="0">
                <a:solidFill>
                  <a:srgbClr val="FFFF00"/>
                </a:solidFill>
              </a:rPr>
              <a:t>guilty</a:t>
            </a:r>
            <a:r>
              <a:rPr lang="en-US" dirty="0" smtClean="0"/>
              <a:t> by the </a:t>
            </a:r>
            <a:r>
              <a:rPr lang="en-US" dirty="0" err="1" smtClean="0"/>
              <a:t>gov’t</a:t>
            </a:r>
            <a:endParaRPr lang="en-US" dirty="0" smtClean="0"/>
          </a:p>
          <a:p>
            <a:r>
              <a:rPr lang="en-US" dirty="0" smtClean="0"/>
              <a:t>3.  that guilt must be proven beyond a </a:t>
            </a:r>
            <a:r>
              <a:rPr lang="en-US" b="1" u="sng" dirty="0" smtClean="0">
                <a:solidFill>
                  <a:srgbClr val="FF0000"/>
                </a:solidFill>
              </a:rPr>
              <a:t>reasonable doubt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through a </a:t>
            </a:r>
            <a:r>
              <a:rPr lang="en-US" b="1" u="sng" dirty="0" smtClean="0">
                <a:solidFill>
                  <a:srgbClr val="FFFF00"/>
                </a:solidFill>
              </a:rPr>
              <a:t>unanimous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decision</a:t>
            </a:r>
            <a:r>
              <a:rPr lang="en-US" dirty="0" smtClean="0"/>
              <a:t> by a </a:t>
            </a:r>
            <a:r>
              <a:rPr lang="en-US" b="1" u="sng" dirty="0" smtClean="0">
                <a:solidFill>
                  <a:srgbClr val="FFFF00"/>
                </a:solidFill>
              </a:rPr>
              <a:t>jury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u="sng" dirty="0" smtClean="0"/>
              <a:t>Civil Case</a:t>
            </a:r>
          </a:p>
          <a:p>
            <a:r>
              <a:rPr lang="en-US" dirty="0" smtClean="0"/>
              <a:t>Think </a:t>
            </a:r>
            <a:r>
              <a:rPr lang="en-US" b="1" u="sng" dirty="0" smtClean="0">
                <a:solidFill>
                  <a:srgbClr val="FFFF00"/>
                </a:solidFill>
              </a:rPr>
              <a:t>plaintiff</a:t>
            </a:r>
            <a:r>
              <a:rPr lang="en-US" dirty="0" smtClean="0"/>
              <a:t> vs. </a:t>
            </a:r>
            <a:r>
              <a:rPr lang="en-US" b="1" u="sng" dirty="0" smtClean="0">
                <a:solidFill>
                  <a:srgbClr val="FFFF00"/>
                </a:solidFill>
              </a:rPr>
              <a:t>defendant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Plaintiff is the one who claims to be </a:t>
            </a:r>
            <a:r>
              <a:rPr lang="en-US" b="1" u="sng" dirty="0" smtClean="0">
                <a:solidFill>
                  <a:srgbClr val="FFFF00"/>
                </a:solidFill>
              </a:rPr>
              <a:t>wronged</a:t>
            </a:r>
            <a:r>
              <a:rPr lang="en-US" dirty="0" smtClean="0"/>
              <a:t> (the one </a:t>
            </a:r>
            <a:r>
              <a:rPr lang="en-US" b="1" u="sng" dirty="0" smtClean="0">
                <a:solidFill>
                  <a:srgbClr val="FFFF00"/>
                </a:solidFill>
              </a:rPr>
              <a:t>suing</a:t>
            </a:r>
            <a:r>
              <a:rPr lang="en-US" dirty="0" smtClean="0"/>
              <a:t> the defendant)</a:t>
            </a:r>
          </a:p>
          <a:p>
            <a:r>
              <a:rPr lang="en-US" dirty="0" smtClean="0"/>
              <a:t>In this case, a plaintiff can win by </a:t>
            </a:r>
            <a:r>
              <a:rPr lang="en-US" b="1" u="sng" dirty="0" smtClean="0">
                <a:solidFill>
                  <a:srgbClr val="FF0000"/>
                </a:solidFill>
              </a:rPr>
              <a:t>preponderance, </a:t>
            </a:r>
            <a:r>
              <a:rPr lang="en-US" dirty="0" smtClean="0"/>
              <a:t>meaning the defendant is “</a:t>
            </a:r>
            <a:r>
              <a:rPr lang="en-US" b="1" u="sng" dirty="0" smtClean="0">
                <a:solidFill>
                  <a:srgbClr val="FFFF00"/>
                </a:solidFill>
              </a:rPr>
              <a:t>probably</a:t>
            </a:r>
            <a:r>
              <a:rPr lang="en-US" dirty="0" smtClean="0"/>
              <a:t>” or “</a:t>
            </a:r>
            <a:r>
              <a:rPr lang="en-US" b="1" u="sng" dirty="0" smtClean="0">
                <a:solidFill>
                  <a:srgbClr val="FFFF00"/>
                </a:solidFill>
              </a:rPr>
              <a:t>most likely</a:t>
            </a:r>
            <a:r>
              <a:rPr lang="en-US" dirty="0" smtClean="0"/>
              <a:t>” (50% positive) responsible for injury (does not require a </a:t>
            </a:r>
            <a:r>
              <a:rPr lang="en-US" b="1" u="sng" dirty="0" smtClean="0">
                <a:solidFill>
                  <a:srgbClr val="FFFF00"/>
                </a:solidFill>
              </a:rPr>
              <a:t>unanimous</a:t>
            </a:r>
            <a:r>
              <a:rPr lang="en-US" dirty="0" smtClean="0"/>
              <a:t> jury decision)</a:t>
            </a:r>
          </a:p>
          <a:p>
            <a:endParaRPr lang="en-US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Crime of the Century</a:t>
            </a:r>
            <a:endParaRPr lang="en-US" sz="3600" u="sng" dirty="0"/>
          </a:p>
        </p:txBody>
      </p:sp>
      <p:pic>
        <p:nvPicPr>
          <p:cNvPr id="1026" name="Picture 2" descr="https://encrypted-tbn2.google.com/images?q=tbn:ANd9GcSv2YRN68cY6viA_emnn6xe-YBJAGRerDAxXN8gs3Uf-hmh_TH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1"/>
            <a:ext cx="1676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oogle.com/images?q=tbn:ANd9GcS6lcQUqxzhrTMd3kf5m9KMtmtc-OCBgyui24895a0o0n5LKacW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08050"/>
            <a:ext cx="1952625" cy="18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oogle.com/images?q=tbn:ANd9GcTAk_s3vljRjkSBOpMerMQu2AVb66G9MV1RnQxLPcfwb2GpkRC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995362"/>
            <a:ext cx="2095500" cy="17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763083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OJ Simpson – NFL HOF, film star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Married twice….5 kids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Divorced in 1992 after tumultuous relationship with Nicole Brown Simpson (numerous reports of battery)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Murder of Nicole Brown Simpson and Ron Goldman takes place in June of 1994 (her throat slit to the point of near decapitation and he was stabbed 30+ times)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October of 1995, the trial ends with a verdict of not guilty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1997 civil trial ends with OJ having to pay $33 million (of which he has paid very little….ends up being $8.5 million, they can ‘t go after his pension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u="sng" dirty="0" smtClean="0"/>
              <a:t>Assets seized: </a:t>
            </a:r>
            <a:r>
              <a:rPr lang="en-US" dirty="0" smtClean="0"/>
              <a:t>Brentwood home, Heisman Trophy, golf clubs, sports memorabilia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Currently serving 9 years without parole for robbery and other felonies committed in Las Vegas in 2007 (so much more: 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76800" y="6477000"/>
            <a:ext cx="4114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http://law2.umkc.edu/faculty/projects/ftrials/Simpson/simpson.htm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803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Criminal vs. Civil Trials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114801"/>
            <a:ext cx="4419600" cy="6857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OJ Civil Trial outcome -1997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4382" y="4800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http://abcnews.go.com/Archives/video/feb-1997-oj-simpson-civil-trial-verdict-9602762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828800"/>
            <a:ext cx="4419600" cy="685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Theater in Criminal Trials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73382" y="2544725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http://www.youtube.com/watch?v=f98j9X4_OrI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OHNNY COCHRAN If the gloves dont fit...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599" y="610632"/>
            <a:ext cx="4763477" cy="350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599" y="228600"/>
            <a:ext cx="89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OJ Simpson Trials: Criminal and Civil and  the Court of Public Opinion</a:t>
            </a:r>
            <a:endParaRPr lang="en-US" sz="2400" dirty="0"/>
          </a:p>
        </p:txBody>
      </p:sp>
      <p:pic>
        <p:nvPicPr>
          <p:cNvPr id="3" name="OJ Simpson Gloves  Murder Trial Footage [SaveYouTube.com]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4286250" cy="3214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035636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“If the gloves don’t fit, you must acquit!”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52800" y="5715000"/>
            <a:ext cx="9906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5400" y="1066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case became about race (Mark Fuhrman)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105400" y="1897797"/>
            <a:ext cx="838200" cy="45954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6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Criminal Laws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An </a:t>
            </a:r>
            <a:r>
              <a:rPr lang="en-US" b="1" u="sng" dirty="0" smtClean="0">
                <a:solidFill>
                  <a:srgbClr val="FFC000"/>
                </a:solidFill>
              </a:rPr>
              <a:t>infraction</a:t>
            </a:r>
            <a:r>
              <a:rPr lang="en-US" dirty="0" smtClean="0"/>
              <a:t> against the </a:t>
            </a:r>
            <a:r>
              <a:rPr lang="en-US" b="1" u="sng" dirty="0" smtClean="0">
                <a:solidFill>
                  <a:srgbClr val="FFC000"/>
                </a:solidFill>
              </a:rPr>
              <a:t>State</a:t>
            </a:r>
            <a:r>
              <a:rPr lang="en-US" dirty="0" smtClean="0"/>
              <a:t> (The People/gov’t)</a:t>
            </a:r>
          </a:p>
          <a:p>
            <a:r>
              <a:rPr lang="en-US" dirty="0" smtClean="0"/>
              <a:t>CLs are made to do the following:</a:t>
            </a:r>
          </a:p>
          <a:p>
            <a:r>
              <a:rPr lang="en-US" dirty="0" smtClean="0"/>
              <a:t>1.  </a:t>
            </a:r>
            <a:r>
              <a:rPr lang="en-US" b="1" u="sng" dirty="0" smtClean="0">
                <a:solidFill>
                  <a:srgbClr val="FFFF00"/>
                </a:solidFill>
              </a:rPr>
              <a:t>regulate</a:t>
            </a:r>
            <a:r>
              <a:rPr lang="en-US" dirty="0" smtClean="0"/>
              <a:t> public </a:t>
            </a:r>
            <a:r>
              <a:rPr lang="en-US" b="1" u="sng" dirty="0" smtClean="0">
                <a:solidFill>
                  <a:srgbClr val="FFFF00"/>
                </a:solidFill>
              </a:rPr>
              <a:t>conduct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2.  set out </a:t>
            </a:r>
            <a:r>
              <a:rPr lang="en-US" b="1" u="sng" dirty="0" smtClean="0">
                <a:solidFill>
                  <a:srgbClr val="FFFF00"/>
                </a:solidFill>
              </a:rPr>
              <a:t>responsibilities</a:t>
            </a:r>
            <a:r>
              <a:rPr lang="en-US" dirty="0" smtClean="0"/>
              <a:t> owed to </a:t>
            </a:r>
            <a:r>
              <a:rPr lang="en-US" b="1" u="sng" dirty="0" smtClean="0">
                <a:solidFill>
                  <a:srgbClr val="FFFF00"/>
                </a:solidFill>
              </a:rPr>
              <a:t>society (If you do this, here is the consequence)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law2.umkc.edu/faculty/projects/ftrials/simpson/OJREAC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648200" cy="39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5586792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People of the State of California v. OJ Simpson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Criminal Laws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382000" cy="4525963"/>
          </a:xfrm>
        </p:spPr>
        <p:txBody>
          <a:bodyPr/>
          <a:lstStyle/>
          <a:p>
            <a:r>
              <a:rPr lang="en-US" dirty="0" smtClean="0"/>
              <a:t>When a criminal case takes place, legal action is brought by the </a:t>
            </a:r>
            <a:r>
              <a:rPr lang="en-US" b="1" u="sng" dirty="0" smtClean="0">
                <a:solidFill>
                  <a:srgbClr val="FFFF00"/>
                </a:solidFill>
              </a:rPr>
              <a:t>State </a:t>
            </a:r>
            <a:r>
              <a:rPr lang="en-US" dirty="0" smtClean="0"/>
              <a:t>against the </a:t>
            </a:r>
            <a:r>
              <a:rPr lang="en-US" b="1" u="sng" dirty="0" smtClean="0">
                <a:solidFill>
                  <a:srgbClr val="FFFF00"/>
                </a:solidFill>
              </a:rPr>
              <a:t>accused</a:t>
            </a:r>
            <a:r>
              <a:rPr lang="en-US" dirty="0" smtClean="0"/>
              <a:t> individual</a:t>
            </a:r>
            <a:endParaRPr lang="en-US" dirty="0"/>
          </a:p>
        </p:txBody>
      </p:sp>
      <p:pic>
        <p:nvPicPr>
          <p:cNvPr id="2056" name="Picture 8" descr="http://www.cnn.com/2011/CRIME/07/04/florida.casey.anthony.trial/t1larg.casey.anthony.stare.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8900" y="5933156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People of the State of Florida v. Casey Anthony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43" y="228600"/>
            <a:ext cx="8229600" cy="1143000"/>
          </a:xfrm>
        </p:spPr>
        <p:txBody>
          <a:bodyPr/>
          <a:lstStyle/>
          <a:p>
            <a:r>
              <a:rPr lang="en-US" dirty="0" smtClean="0"/>
              <a:t>Criminal Laws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What happens when you break a criminal law?</a:t>
            </a:r>
          </a:p>
          <a:p>
            <a:r>
              <a:rPr lang="en-US" dirty="0" smtClean="0"/>
              <a:t>1.  </a:t>
            </a:r>
            <a:r>
              <a:rPr lang="en-US" b="1" u="sng" dirty="0" smtClean="0">
                <a:solidFill>
                  <a:srgbClr val="FFFF00"/>
                </a:solidFill>
              </a:rPr>
              <a:t>incarceration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2.  monetary </a:t>
            </a:r>
            <a:r>
              <a:rPr lang="en-US" b="1" u="sng" dirty="0" smtClean="0">
                <a:solidFill>
                  <a:srgbClr val="FFFF00"/>
                </a:solidFill>
              </a:rPr>
              <a:t>fines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3.  some kind of </a:t>
            </a:r>
            <a:r>
              <a:rPr lang="en-US" b="1" u="sng" dirty="0" smtClean="0">
                <a:solidFill>
                  <a:srgbClr val="FFFF00"/>
                </a:solidFill>
              </a:rPr>
              <a:t>supervision</a:t>
            </a:r>
            <a:r>
              <a:rPr lang="en-US" dirty="0" smtClean="0"/>
              <a:t> (house arrest, probation, etc.)</a:t>
            </a:r>
          </a:p>
          <a:p>
            <a:r>
              <a:rPr lang="en-US" dirty="0" smtClean="0"/>
              <a:t>4.  </a:t>
            </a:r>
            <a:r>
              <a:rPr lang="en-US" u="sng" dirty="0" smtClean="0">
                <a:solidFill>
                  <a:srgbClr val="FFFF00"/>
                </a:solidFill>
              </a:rPr>
              <a:t>death penalty </a:t>
            </a:r>
            <a:r>
              <a:rPr lang="en-US" dirty="0" smtClean="0"/>
              <a:t>(possibility only in capital murder trials)</a:t>
            </a:r>
            <a:endParaRPr lang="en-US" dirty="0"/>
          </a:p>
        </p:txBody>
      </p:sp>
      <p:pic>
        <p:nvPicPr>
          <p:cNvPr id="4098" name="Picture 2" descr="C:\Documents and Settings\mrriley\Local Settings\Temporary Internet Files\Content.IE5\PZS33T8E\MPj040748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219200"/>
            <a:ext cx="2522443" cy="1680972"/>
          </a:xfrm>
          <a:prstGeom prst="rect">
            <a:avLst/>
          </a:prstGeom>
          <a:noFill/>
        </p:spPr>
      </p:pic>
      <p:pic>
        <p:nvPicPr>
          <p:cNvPr id="4099" name="Picture 3" descr="C:\Documents and Settings\mrriley\Local Settings\Temporary Internet Files\Content.IE5\4SV77JE9\MCj0439600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514600"/>
            <a:ext cx="2878423" cy="1676400"/>
          </a:xfrm>
          <a:prstGeom prst="rect">
            <a:avLst/>
          </a:prstGeom>
          <a:noFill/>
        </p:spPr>
      </p:pic>
      <p:pic>
        <p:nvPicPr>
          <p:cNvPr id="3074" name="Picture 2" descr="HOUSE ARREST, Clairol, Grey New York, Clairol, Print, Outdoor, A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74" y="3048000"/>
            <a:ext cx="2102046" cy="29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ourfriendsinprison.weebly.com/uploads/4/7/4/5/4745936/2388665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2599974" cy="19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Criminal Laws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the US, we have two types of criminal offenses</a:t>
            </a:r>
          </a:p>
          <a:p>
            <a:r>
              <a:rPr lang="en-US" dirty="0" smtClean="0"/>
              <a:t>1.  </a:t>
            </a:r>
            <a:r>
              <a:rPr lang="en-US" b="1" u="sng" dirty="0" smtClean="0">
                <a:solidFill>
                  <a:srgbClr val="FFFF00"/>
                </a:solidFill>
              </a:rPr>
              <a:t>felony</a:t>
            </a:r>
            <a:r>
              <a:rPr lang="en-US" dirty="0" smtClean="0"/>
              <a:t> – a serious crime that carries a penalty at least </a:t>
            </a:r>
            <a:r>
              <a:rPr lang="en-US" b="1" u="sng" dirty="0" smtClean="0">
                <a:solidFill>
                  <a:srgbClr val="FFFF00"/>
                </a:solidFill>
              </a:rPr>
              <a:t>3</a:t>
            </a:r>
            <a:r>
              <a:rPr lang="en-US" b="1" u="sng" dirty="0" smtClean="0"/>
              <a:t> </a:t>
            </a:r>
            <a:r>
              <a:rPr lang="en-US" dirty="0" smtClean="0"/>
              <a:t>or more years in </a:t>
            </a:r>
            <a:r>
              <a:rPr lang="en-US" b="1" u="sng" dirty="0" smtClean="0">
                <a:solidFill>
                  <a:srgbClr val="FFFF00"/>
                </a:solidFill>
              </a:rPr>
              <a:t>prison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2.  </a:t>
            </a:r>
            <a:r>
              <a:rPr lang="en-US" b="1" u="sng" dirty="0" smtClean="0">
                <a:solidFill>
                  <a:srgbClr val="FFFF00"/>
                </a:solidFill>
              </a:rPr>
              <a:t>misdemeanor</a:t>
            </a:r>
            <a:r>
              <a:rPr lang="en-US" dirty="0" smtClean="0"/>
              <a:t> – lesser crime with a lesser penalty (fine, probation) than a felony</a:t>
            </a:r>
            <a:endParaRPr lang="en-US" dirty="0"/>
          </a:p>
        </p:txBody>
      </p:sp>
      <p:pic>
        <p:nvPicPr>
          <p:cNvPr id="5123" name="Picture 3" descr="C:\Documents and Settings\mrriley\Local Settings\Temporary Internet Files\Content.IE5\HTARZGED\MPj0437384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953000"/>
            <a:ext cx="1679448" cy="1677850"/>
          </a:xfrm>
          <a:prstGeom prst="rect">
            <a:avLst/>
          </a:prstGeom>
          <a:noFill/>
        </p:spPr>
      </p:pic>
      <p:pic>
        <p:nvPicPr>
          <p:cNvPr id="4098" name="Picture 2" descr="http://www.csmonitor.com/var/ezflow_site/storage/images/media/content/2013/1202-jodi-arias/17563219-1-eng-US/1202-jodi-arias_full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37719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467100" y="4800600"/>
            <a:ext cx="1333500" cy="45647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438400" y="2133600"/>
            <a:ext cx="1828800" cy="6858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86300" y="38862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People of the State of Arizona v. Jody Arias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048000"/>
          </a:xfrm>
        </p:spPr>
        <p:txBody>
          <a:bodyPr/>
          <a:lstStyle/>
          <a:p>
            <a:r>
              <a:rPr lang="en-US" dirty="0" smtClean="0"/>
              <a:t>These laws regulate </a:t>
            </a:r>
            <a:r>
              <a:rPr lang="en-US" b="1" u="sng" dirty="0" smtClean="0">
                <a:solidFill>
                  <a:srgbClr val="FFFF00"/>
                </a:solidFill>
              </a:rPr>
              <a:t>relations</a:t>
            </a:r>
            <a:r>
              <a:rPr lang="en-US" dirty="0" smtClean="0"/>
              <a:t> between individuals and groups</a:t>
            </a:r>
          </a:p>
          <a:p>
            <a:r>
              <a:rPr lang="en-US" dirty="0" smtClean="0"/>
              <a:t>These cases often result in what we call a </a:t>
            </a:r>
            <a:r>
              <a:rPr lang="en-US" b="1" u="sng" dirty="0" smtClean="0">
                <a:solidFill>
                  <a:srgbClr val="FFFF00"/>
                </a:solidFill>
              </a:rPr>
              <a:t>civil action</a:t>
            </a:r>
            <a:r>
              <a:rPr lang="en-US" dirty="0" smtClean="0"/>
              <a:t> (lawsuit)</a:t>
            </a:r>
            <a:endParaRPr lang="en-US" dirty="0"/>
          </a:p>
        </p:txBody>
      </p:sp>
      <p:pic>
        <p:nvPicPr>
          <p:cNvPr id="5122" name="Picture 2" descr="http://www4.pictures.gi.zimbio.com/O%2BJ%2BSimpson%2BSentenced%2BKidnapping%2BRobbery%2BTrial%2B-Hh5LaL8Mm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267200" cy="31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4919008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Ron Goldman and his wife filed suit against Simpson and he was found to be liable in this very famous wrongful death suit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724400" y="4919009"/>
            <a:ext cx="228600" cy="79599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80555" y="571741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3"/>
              </a:rPr>
              <a:t>http://www.youtube.com/watch?v=l433n5zAxAU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37309" y="52533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/>
              <a:t>Philadelphia</a:t>
            </a:r>
            <a:r>
              <a:rPr lang="en-US" sz="2400" smtClean="0"/>
              <a:t> – trailer 1993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Laws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</a:t>
            </a:r>
            <a:r>
              <a:rPr lang="en-US" b="1" u="sng" dirty="0" smtClean="0">
                <a:solidFill>
                  <a:srgbClr val="FFFF00"/>
                </a:solidFill>
              </a:rPr>
              <a:t>lawsuit</a:t>
            </a:r>
            <a:r>
              <a:rPr lang="en-US" dirty="0" smtClean="0"/>
              <a:t> is brought by one party against another (“suing” someone)</a:t>
            </a:r>
          </a:p>
          <a:p>
            <a:r>
              <a:rPr lang="en-US" dirty="0" smtClean="0"/>
              <a:t>Complaint usually involves some kind of </a:t>
            </a:r>
            <a:r>
              <a:rPr lang="en-US" b="1" u="sng" dirty="0" smtClean="0">
                <a:solidFill>
                  <a:srgbClr val="FFFF00"/>
                </a:solidFill>
              </a:rPr>
              <a:t>wrongdoing</a:t>
            </a:r>
            <a:r>
              <a:rPr lang="en-US" dirty="0" smtClean="0"/>
              <a:t> or bodily </a:t>
            </a:r>
            <a:r>
              <a:rPr lang="en-US" b="1" u="sng" dirty="0" smtClean="0">
                <a:solidFill>
                  <a:srgbClr val="FFFF00"/>
                </a:solidFill>
              </a:rPr>
              <a:t>injury</a:t>
            </a:r>
          </a:p>
          <a:p>
            <a:r>
              <a:rPr lang="en-US" dirty="0" smtClean="0"/>
              <a:t>The penalty in a civil action is usually </a:t>
            </a:r>
            <a:r>
              <a:rPr lang="en-US" b="1" u="sng" dirty="0" smtClean="0">
                <a:solidFill>
                  <a:srgbClr val="FFFF00"/>
                </a:solidFill>
              </a:rPr>
              <a:t>monetary</a:t>
            </a:r>
            <a:r>
              <a:rPr lang="en-US" dirty="0" smtClean="0"/>
              <a:t> compensation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0961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Linda Brown’s father filed suit against the Board of Education in Topeka, Kansas.  This was a class action suit.  They weren’t seeking $.  They wanted equal access to school.  Constitutional Law!</a:t>
            </a:r>
            <a:endParaRPr lang="en-US" dirty="0"/>
          </a:p>
        </p:txBody>
      </p:sp>
      <p:pic>
        <p:nvPicPr>
          <p:cNvPr id="6146" name="Picture 2" descr="http://www.brownat50.org/images/HuntStepsPictL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572000" cy="32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709</Words>
  <Application>Microsoft Office PowerPoint</Application>
  <PresentationFormat>On-screen Show (4:3)</PresentationFormat>
  <Paragraphs>67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Two Types of Legal Systems:  Criminal Law &amp; Civil Law</vt:lpstr>
      <vt:lpstr>Criminal vs. Civil Trials</vt:lpstr>
      <vt:lpstr>PowerPoint Presentation</vt:lpstr>
      <vt:lpstr>Criminal Laws</vt:lpstr>
      <vt:lpstr>Criminal Laws (cont’d)</vt:lpstr>
      <vt:lpstr>Criminal Laws (cont’d)</vt:lpstr>
      <vt:lpstr>Criminal Laws (cont’d)</vt:lpstr>
      <vt:lpstr>Civil Laws</vt:lpstr>
      <vt:lpstr>Civil Laws (cont’d)</vt:lpstr>
      <vt:lpstr>Civil Laws (cont’d)</vt:lpstr>
      <vt:lpstr>Differences Between Criminal and Civil Court Cases</vt:lpstr>
      <vt:lpstr>Differences (cont’d)</vt:lpstr>
      <vt:lpstr>Crime of the Century</vt:lpstr>
    </vt:vector>
  </TitlesOfParts>
  <Company>CBSD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Criminal Law &amp; Civil Law</dc:title>
  <dc:creator>Matthew R. Riley</dc:creator>
  <cp:lastModifiedBy>DONNELLY, JOHN</cp:lastModifiedBy>
  <cp:revision>24</cp:revision>
  <dcterms:created xsi:type="dcterms:W3CDTF">2009-04-09T17:59:23Z</dcterms:created>
  <dcterms:modified xsi:type="dcterms:W3CDTF">2014-02-10T13:17:18Z</dcterms:modified>
</cp:coreProperties>
</file>